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media1.gif" ContentType="video/unknown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notesMasterIdLst>
    <p:notesMasterId r:id="rId23"/>
  </p:notesMasterIdLst>
  <p:sldIdLst>
    <p:sldId id="256" r:id="rId2"/>
    <p:sldId id="257" r:id="rId3"/>
    <p:sldId id="258" r:id="rId4"/>
    <p:sldId id="312" r:id="rId5"/>
    <p:sldId id="268" r:id="rId6"/>
    <p:sldId id="310" r:id="rId7"/>
    <p:sldId id="313" r:id="rId8"/>
    <p:sldId id="272" r:id="rId9"/>
    <p:sldId id="259" r:id="rId10"/>
    <p:sldId id="261" r:id="rId11"/>
    <p:sldId id="260" r:id="rId12"/>
    <p:sldId id="263" r:id="rId13"/>
    <p:sldId id="273" r:id="rId14"/>
    <p:sldId id="262" r:id="rId15"/>
    <p:sldId id="266" r:id="rId16"/>
    <p:sldId id="269" r:id="rId17"/>
    <p:sldId id="271" r:id="rId18"/>
    <p:sldId id="311" r:id="rId19"/>
    <p:sldId id="274" r:id="rId20"/>
    <p:sldId id="270" r:id="rId21"/>
    <p:sldId id="267" r:id="rId2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11"/>
    <p:restoredTop sz="94694"/>
  </p:normalViewPr>
  <p:slideViewPr>
    <p:cSldViewPr snapToGrid="0" snapToObjects="1">
      <p:cViewPr varScale="1">
        <p:scale>
          <a:sx n="83" d="100"/>
          <a:sy n="83" d="100"/>
        </p:scale>
        <p:origin x="-996" y="-9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BB2F7-3CDA-5040-AE34-542736615252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5324F-5A2E-BE45-9BE6-37C6D9C5FB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127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gis.com/apps/MapJournal/index.html?appid=31484c80dba54a058369dfb8e9ced549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seaclab.com/research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UKh0fr1Od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8801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Thought to show some online</a:t>
            </a:r>
            <a:r>
              <a:rPr lang="en-US" baseline="0" dirty="0"/>
              <a:t> little video here that shows how the earth peels open to become a </a:t>
            </a:r>
            <a:r>
              <a:rPr lang="en-US" baseline="0" dirty="0" err="1"/>
              <a:t>mercator</a:t>
            </a:r>
            <a:r>
              <a:rPr lang="en-US" baseline="0" dirty="0"/>
              <a:t> map, and the cool transition video from </a:t>
            </a:r>
            <a:r>
              <a:rPr lang="en-US" baseline="0" dirty="0" err="1"/>
              <a:t>Roozbeh</a:t>
            </a:r>
            <a:r>
              <a:rPr lang="en-US" baseline="0" dirty="0"/>
              <a:t> to give them an idea how different the world can be </a:t>
            </a:r>
            <a:r>
              <a:rPr lang="en-US" baseline="0" dirty="0" smtClean="0"/>
              <a:t>mapped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https://www.arcgis.com/apps/MapJournal/index.html?appid=31484c80dba54a058369dfb8e9ced549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95740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</a:t>
            </a:r>
            <a:r>
              <a:rPr lang="en-US" baseline="0" dirty="0"/>
              <a:t> idea of how the different maps get made, and what </a:t>
            </a:r>
            <a:r>
              <a:rPr lang="en-US" baseline="0" dirty="0" err="1"/>
              <a:t>lat</a:t>
            </a:r>
            <a:r>
              <a:rPr lang="en-US" baseline="0" dirty="0"/>
              <a:t>/long </a:t>
            </a:r>
            <a:r>
              <a:rPr lang="en-US" baseline="0" dirty="0" smtClean="0"/>
              <a:t>means, check out: US Geological survey: John P Snyder: Map Projections: A working manual, 1987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9118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4 types of maps and what distortions</a:t>
            </a:r>
            <a:r>
              <a:rPr lang="en-US" baseline="0" dirty="0"/>
              <a:t> </a:t>
            </a:r>
            <a:r>
              <a:rPr lang="en-US" baseline="0" dirty="0" smtClean="0"/>
              <a:t>mean: there is no projection that gives you all 4, you have to choose what you are willing to distort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9695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52333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www.esri.com</a:t>
            </a:r>
            <a:r>
              <a:rPr lang="en-US" dirty="0"/>
              <a:t>/</a:t>
            </a:r>
            <a:r>
              <a:rPr lang="en-US" dirty="0" err="1"/>
              <a:t>arcgis</a:t>
            </a:r>
            <a:r>
              <a:rPr lang="en-US" dirty="0"/>
              <a:t>-blog/products/spatial-analyst/analytics/getting-the-most-out-of-zonal-statistics/</a:t>
            </a:r>
          </a:p>
          <a:p>
            <a:r>
              <a:rPr lang="en-US" dirty="0"/>
              <a:t>To talk about</a:t>
            </a:r>
            <a:r>
              <a:rPr lang="en-US" baseline="0" dirty="0"/>
              <a:t> resolution match and why sometimes zooming in helps to understand if the data is good enough for the analysis that you want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7805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about raster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2051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about vector (points</a:t>
            </a:r>
            <a:r>
              <a:rPr lang="en-US" baseline="0" dirty="0"/>
              <a:t> are the koala data from ALA)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3425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8693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to give an idea</a:t>
            </a:r>
            <a:r>
              <a:rPr lang="en-US" baseline="0" dirty="0"/>
              <a:t> that there is a LOT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0597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856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Venter</a:t>
            </a:r>
            <a:r>
              <a:rPr lang="en-US" baseline="0" dirty="0" smtClean="0"/>
              <a:t> et al 2016, Murray et al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1306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7923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https://mseaclab.com/research/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009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https://youtu.be/nUKh0fr1Od8</a:t>
            </a:r>
            <a:r>
              <a:rPr lang="en-US" dirty="0" smtClean="0"/>
              <a:t>, check</a:t>
            </a:r>
            <a:r>
              <a:rPr lang="en-US" baseline="0" dirty="0" smtClean="0"/>
              <a:t> out: </a:t>
            </a:r>
            <a:r>
              <a:rPr lang="en-US" baseline="0" dirty="0" err="1" smtClean="0"/>
              <a:t>movebank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7142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to give</a:t>
            </a:r>
            <a:r>
              <a:rPr lang="en-US" baseline="0" dirty="0"/>
              <a:t> an idea of the steps: usually data has to be prepared to be ready for analysis, and this is what half of the course is </a:t>
            </a:r>
            <a:r>
              <a:rPr lang="en-US" baseline="0" dirty="0" smtClean="0"/>
              <a:t>about. In most cases, this is what you will spend most time on: getting the data in a form that is ready for analysis: cleaning up, checking for inconsistencies and obvious errors, NAs, alignments, projections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7309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is the broader position of the dataset in comparison to the real world (projection)</a:t>
            </a:r>
          </a:p>
          <a:p>
            <a:r>
              <a:rPr lang="en-US" baseline="0" dirty="0"/>
              <a:t>Border mismatch has something to do with the resolution of each dataset in comparison to each other and the real world (resolution that matches the analysis)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159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906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7500"/>
            <a:ext cx="7543800" cy="2161646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10000"/>
            <a:ext cx="6461760" cy="8890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1752600" cy="4876271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572000"/>
            <a:ext cx="7659687" cy="973667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3210719"/>
            <a:ext cx="6135687" cy="13612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3657600" cy="38252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280160"/>
            <a:ext cx="3657600" cy="38252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3657600" cy="533135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3657600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279261"/>
            <a:ext cx="3657600" cy="533135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812396"/>
            <a:ext cx="3657600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579620"/>
            <a:ext cx="7772400" cy="49530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5080000"/>
            <a:ext cx="7772401" cy="5080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17500"/>
            <a:ext cx="7772400" cy="41190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579398"/>
            <a:ext cx="7772400" cy="495522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5080000"/>
            <a:ext cx="7772400" cy="51054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7/29/2019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7620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7620000" cy="400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71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572000"/>
            <a:ext cx="685800" cy="5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707467"/>
            <a:ext cx="548640" cy="33020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6294C92D-0306-4E69-9CD3-20855E849650}" type="slidenum">
              <a:rPr kumimoji="0" lang="en-US" smtClean="0"/>
              <a:pPr algn="ctr" eaLnBrk="1" latinLnBrk="0" hangingPunct="1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784184" y="3343487"/>
            <a:ext cx="197273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754552" y="1341120"/>
            <a:ext cx="20319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algn="r" eaLnBrk="1" latinLnBrk="0" hangingPunct="1"/>
            <a:fld id="{54AB02A5-4FE5-49D9-9E24-09F23B90C450}" type="datetimeFigureOut">
              <a:rPr lang="en-US" smtClean="0"/>
              <a:pPr algn="r" eaLnBrk="1" latinLnBrk="0" hangingPunct="1"/>
              <a:t>7/29/2019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hyperlink" Target="https://www.jasondavies.com/maps/transi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jpeg"/><Relationship Id="rId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microsoft.com/office/2007/relationships/media" Target="../media/media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50419" y="117792"/>
            <a:ext cx="4140430" cy="2308324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Welcome!</a:t>
            </a:r>
          </a:p>
          <a:p>
            <a:pPr algn="ctr"/>
            <a:r>
              <a:rPr lang="en-US" dirty="0"/>
              <a:t>If you have not done yet, please </a:t>
            </a:r>
            <a:r>
              <a:rPr lang="en-US" b="1" dirty="0"/>
              <a:t>download all data from </a:t>
            </a:r>
            <a:r>
              <a:rPr lang="en-US" b="1" dirty="0" err="1"/>
              <a:t>github</a:t>
            </a:r>
            <a:r>
              <a:rPr lang="en-US" b="1" dirty="0"/>
              <a:t>: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github.com</a:t>
            </a:r>
            <a:r>
              <a:rPr lang="en-US" dirty="0">
                <a:solidFill>
                  <a:srgbClr val="0000FF"/>
                </a:solidFill>
              </a:rPr>
              <a:t>/Doi90/</a:t>
            </a:r>
            <a:r>
              <a:rPr lang="en-US" dirty="0" err="1">
                <a:solidFill>
                  <a:srgbClr val="0000FF"/>
                </a:solidFill>
              </a:rPr>
              <a:t>EE_Intro_Spatial_Workshop</a:t>
            </a:r>
            <a:endParaRPr lang="en-US" dirty="0">
              <a:solidFill>
                <a:srgbClr val="0000FF"/>
              </a:solidFill>
            </a:endParaRPr>
          </a:p>
          <a:p>
            <a:pPr algn="ctr"/>
            <a:endParaRPr lang="en-US" dirty="0">
              <a:solidFill>
                <a:srgbClr val="CF543F"/>
              </a:solidFill>
            </a:endParaRPr>
          </a:p>
          <a:p>
            <a:pPr algn="ctr"/>
            <a:r>
              <a:rPr lang="en-US" b="1" dirty="0"/>
              <a:t>Install R packages: </a:t>
            </a:r>
          </a:p>
          <a:p>
            <a:pPr algn="ctr"/>
            <a:r>
              <a:rPr lang="en-US" dirty="0" err="1">
                <a:solidFill>
                  <a:srgbClr val="0000FF"/>
                </a:solidFill>
              </a:rPr>
              <a:t>Rgdal</a:t>
            </a:r>
            <a:r>
              <a:rPr lang="en-US" dirty="0">
                <a:solidFill>
                  <a:srgbClr val="0000FF"/>
                </a:solidFill>
              </a:rPr>
              <a:t>, raster, </a:t>
            </a:r>
            <a:r>
              <a:rPr lang="en-US" dirty="0" err="1">
                <a:solidFill>
                  <a:srgbClr val="0000FF"/>
                </a:solidFill>
              </a:rPr>
              <a:t>sf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tidyverse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rgeos</a:t>
            </a:r>
            <a:r>
              <a:rPr lang="en-US" dirty="0" smtClean="0">
                <a:solidFill>
                  <a:srgbClr val="0000FF"/>
                </a:solidFill>
              </a:rPr>
              <a:t>, maps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2724355"/>
            <a:ext cx="6629400" cy="1722242"/>
          </a:xfrm>
        </p:spPr>
        <p:txBody>
          <a:bodyPr/>
          <a:lstStyle/>
          <a:p>
            <a:pPr algn="ctr"/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Introduction to Spatial analysis with R</a:t>
            </a:r>
            <a:endParaRPr lang="en-US" sz="5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2958" y="4742446"/>
            <a:ext cx="30574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1:00 -</a:t>
            </a:r>
            <a:r>
              <a:rPr lang="en-US" sz="1400" dirty="0" smtClean="0">
                <a:solidFill>
                  <a:srgbClr val="7F7F7F"/>
                </a:solidFill>
                <a:latin typeface="Abadi MT Condensed Light"/>
                <a:cs typeface="Abadi MT Condensed Light"/>
              </a:rPr>
              <a:t> </a:t>
            </a:r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2:00 	A</a:t>
            </a:r>
            <a:r>
              <a:rPr lang="en-US" sz="1400" dirty="0" smtClean="0">
                <a:solidFill>
                  <a:srgbClr val="7F7F7F"/>
                </a:solidFill>
                <a:latin typeface="Abadi MT Condensed Light"/>
                <a:cs typeface="Abadi MT Condensed Light"/>
              </a:rPr>
              <a:t>nalysis  </a:t>
            </a:r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(with 2 challenges)</a:t>
            </a:r>
          </a:p>
          <a:p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2:00 - 2:20 	B</a:t>
            </a:r>
            <a:r>
              <a:rPr lang="en-US" sz="1400" dirty="0" smtClean="0">
                <a:solidFill>
                  <a:srgbClr val="7F7F7F"/>
                </a:solidFill>
                <a:latin typeface="Abadi MT Condensed Light"/>
                <a:cs typeface="Abadi MT Condensed Light"/>
              </a:rPr>
              <a:t>ase </a:t>
            </a:r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plot</a:t>
            </a:r>
          </a:p>
          <a:p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2:20 - 2:40 	</a:t>
            </a:r>
            <a:r>
              <a:rPr lang="en-US" sz="1400" dirty="0" err="1">
                <a:solidFill>
                  <a:srgbClr val="7F7F7F"/>
                </a:solidFill>
                <a:latin typeface="Abadi MT Condensed Light"/>
                <a:cs typeface="Abadi MT Condensed Light"/>
              </a:rPr>
              <a:t>g</a:t>
            </a:r>
            <a:r>
              <a:rPr lang="en-US" sz="1400" dirty="0" err="1" smtClean="0">
                <a:solidFill>
                  <a:srgbClr val="7F7F7F"/>
                </a:solidFill>
                <a:latin typeface="Abadi MT Condensed Light"/>
                <a:cs typeface="Abadi MT Condensed Light"/>
              </a:rPr>
              <a:t>gplot</a:t>
            </a:r>
            <a:endParaRPr lang="en-US" sz="1400" dirty="0">
              <a:solidFill>
                <a:srgbClr val="7F7F7F"/>
              </a:solidFill>
              <a:latin typeface="Abadi MT Condensed Light"/>
              <a:cs typeface="Abadi MT Condensed Light"/>
            </a:endParaRPr>
          </a:p>
          <a:p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2:40 - 3:00 	F</a:t>
            </a:r>
            <a:r>
              <a:rPr lang="en-US" sz="1400" dirty="0" smtClean="0">
                <a:solidFill>
                  <a:srgbClr val="7F7F7F"/>
                </a:solidFill>
                <a:latin typeface="Abadi MT Condensed Light"/>
                <a:cs typeface="Abadi MT Condensed Light"/>
              </a:rPr>
              <a:t>inal </a:t>
            </a:r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challenge</a:t>
            </a:r>
          </a:p>
          <a:p>
            <a:endParaRPr lang="en-US" sz="1400" dirty="0">
              <a:solidFill>
                <a:srgbClr val="7F7F7F"/>
              </a:solidFill>
              <a:latin typeface="Abadi MT Condensed Light"/>
              <a:cs typeface="Abadi MT Condensed Light"/>
            </a:endParaRPr>
          </a:p>
          <a:p>
            <a:endParaRPr lang="en-US" sz="1400" dirty="0">
              <a:latin typeface="Abadi MT Condensed Light"/>
              <a:cs typeface="Abadi MT Condensed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0885" y="4658031"/>
            <a:ext cx="5959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Abadi MT Condensed Light"/>
                <a:cs typeface="Abadi MT Condensed Light"/>
              </a:rPr>
              <a:t>Schedule</a:t>
            </a:r>
          </a:p>
          <a:p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10:00 -10:30	Intro</a:t>
            </a:r>
          </a:p>
          <a:p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10:30 -11:30 	</a:t>
            </a:r>
            <a:r>
              <a:rPr lang="en-US" sz="1400" dirty="0" smtClean="0">
                <a:solidFill>
                  <a:srgbClr val="7F7F7F"/>
                </a:solidFill>
                <a:latin typeface="Abadi MT Condensed Light"/>
                <a:cs typeface="Abadi MT Condensed Light"/>
              </a:rPr>
              <a:t>Vector </a:t>
            </a:r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data (with 2 challenges)</a:t>
            </a:r>
          </a:p>
          <a:p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11:30</a:t>
            </a:r>
            <a:r>
              <a:rPr lang="mr-IN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–</a:t>
            </a:r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 12:30 	</a:t>
            </a:r>
            <a:r>
              <a:rPr lang="en-US" sz="1400" dirty="0" smtClean="0">
                <a:solidFill>
                  <a:srgbClr val="7F7F7F"/>
                </a:solidFill>
                <a:latin typeface="Abadi MT Condensed Light"/>
                <a:cs typeface="Abadi MT Condensed Light"/>
              </a:rPr>
              <a:t>Raster </a:t>
            </a:r>
            <a:r>
              <a:rPr lang="en-US" sz="14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data (with 2 challenges) </a:t>
            </a:r>
            <a:r>
              <a:rPr lang="en-US" sz="1400" dirty="0" smtClean="0">
                <a:solidFill>
                  <a:srgbClr val="7F7F7F"/>
                </a:solidFill>
                <a:latin typeface="Abadi MT Condensed Light"/>
                <a:cs typeface="Abadi MT Condensed Light"/>
              </a:rPr>
              <a:t>            </a:t>
            </a:r>
            <a:r>
              <a:rPr lang="en-US" sz="1400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12</a:t>
            </a:r>
            <a:r>
              <a:rPr lang="en-US" sz="1400" dirty="0">
                <a:solidFill>
                  <a:srgbClr val="0000FF"/>
                </a:solidFill>
                <a:latin typeface="Abadi MT Condensed Light"/>
                <a:cs typeface="Abadi MT Condensed Light"/>
              </a:rPr>
              <a:t>:30 -1:00   LUNCH break</a:t>
            </a:r>
            <a:endParaRPr lang="en-US" sz="1400" dirty="0">
              <a:solidFill>
                <a:srgbClr val="7F7F7F"/>
              </a:solidFill>
              <a:latin typeface="Abadi MT Condensed Light"/>
              <a:cs typeface="Abadi MT Condensed Light"/>
            </a:endParaRPr>
          </a:p>
          <a:p>
            <a:endParaRPr lang="en-US" sz="1400" dirty="0">
              <a:latin typeface="Abadi MT Condensed Light"/>
              <a:cs typeface="Abadi MT Condensed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737670" y="4589011"/>
            <a:ext cx="7376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888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important concept: how to not mess my analysis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152" y="1606020"/>
            <a:ext cx="7498080" cy="4000500"/>
          </a:xfrm>
        </p:spPr>
        <p:txBody>
          <a:bodyPr/>
          <a:lstStyle/>
          <a:p>
            <a:pPr marL="82296" indent="0">
              <a:buNone/>
            </a:pPr>
            <a:r>
              <a:rPr lang="en-US" sz="1800" dirty="0"/>
              <a:t>Working with spatial data is like making a </a:t>
            </a:r>
          </a:p>
          <a:p>
            <a:pPr marL="82296" indent="0">
              <a:buNone/>
            </a:pPr>
            <a:r>
              <a:rPr lang="en-US" sz="1800" dirty="0"/>
              <a:t>sandwich: if the condiment is not put ON the </a:t>
            </a:r>
          </a:p>
          <a:p>
            <a:pPr marL="82296" indent="0">
              <a:buNone/>
            </a:pPr>
            <a:r>
              <a:rPr lang="en-US" sz="1800" dirty="0"/>
              <a:t>bread-roll, you make a mess!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Position: </a:t>
            </a:r>
            <a:r>
              <a:rPr lang="en-US" sz="1600" dirty="0"/>
              <a:t>Sandwiches are stacks of flat (2D) </a:t>
            </a:r>
          </a:p>
          <a:p>
            <a:pPr marL="411480" lvl="1" indent="0">
              <a:buNone/>
            </a:pPr>
            <a:r>
              <a:rPr lang="en-US" sz="1600" dirty="0"/>
              <a:t>	planes, but the world is round</a:t>
            </a:r>
            <a:r>
              <a:rPr lang="mr-IN" sz="1600" dirty="0"/>
              <a:t>…</a:t>
            </a:r>
            <a:endParaRPr lang="en-US" sz="1600" dirty="0"/>
          </a:p>
          <a:p>
            <a:pPr marL="411480" lvl="1" indent="0">
              <a:buNone/>
            </a:pPr>
            <a:r>
              <a:rPr lang="en-US" sz="1600" dirty="0">
                <a:sym typeface="Wingdings"/>
              </a:rPr>
              <a:t>	</a:t>
            </a:r>
            <a:r>
              <a:rPr lang="mr-IN" sz="1600" dirty="0">
                <a:sym typeface="Wingdings"/>
              </a:rPr>
              <a:t>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/>
              <a:t>Projections of the world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Border-mismatch </a:t>
            </a:r>
            <a:r>
              <a:rPr lang="en-US" sz="1600" dirty="0"/>
              <a:t>between data layers </a:t>
            </a:r>
          </a:p>
          <a:p>
            <a:pPr marL="685800" lvl="2" indent="0">
              <a:buNone/>
            </a:pPr>
            <a:r>
              <a:rPr lang="en-US" sz="1600" dirty="0">
                <a:sym typeface="Wingdings"/>
              </a:rPr>
              <a:t>	 Resolution</a:t>
            </a:r>
            <a:endParaRPr lang="en-US" sz="1600" dirty="0"/>
          </a:p>
          <a:p>
            <a:endParaRPr lang="en-US" dirty="0"/>
          </a:p>
        </p:txBody>
      </p:sp>
      <p:pic>
        <p:nvPicPr>
          <p:cNvPr id="4" name="Picture 3" descr="Screen Shot 2019-07-16 at 1.1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658" y="1533305"/>
            <a:ext cx="3110048" cy="3745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7658" y="2839662"/>
            <a:ext cx="3110048" cy="102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7658" y="1363430"/>
            <a:ext cx="3110048" cy="1414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1736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you learn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500"/>
            <a:ext cx="8229600" cy="4254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Basic concepts: 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rojections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types of data</a:t>
            </a:r>
          </a:p>
          <a:p>
            <a:endParaRPr lang="en-US" dirty="0"/>
          </a:p>
          <a:p>
            <a:r>
              <a:rPr lang="en-US" b="1" dirty="0"/>
              <a:t>Reading &amp; Manipulating data</a:t>
            </a:r>
          </a:p>
          <a:p>
            <a:pPr lvl="1"/>
            <a:r>
              <a:rPr lang="en-US" dirty="0">
                <a:solidFill>
                  <a:srgbClr val="7A7425"/>
                </a:solidFill>
              </a:rPr>
              <a:t>Creating new data, creating new info</a:t>
            </a:r>
          </a:p>
          <a:p>
            <a:pPr lvl="1"/>
            <a:endParaRPr lang="en-US" dirty="0"/>
          </a:p>
          <a:p>
            <a:r>
              <a:rPr lang="en-US" b="1" dirty="0"/>
              <a:t>Interaction of data</a:t>
            </a:r>
          </a:p>
          <a:p>
            <a:pPr lvl="1"/>
            <a:r>
              <a:rPr lang="en-US" dirty="0">
                <a:solidFill>
                  <a:srgbClr val="7A7425"/>
                </a:solidFill>
              </a:rPr>
              <a:t>Extraction, clipping, combination</a:t>
            </a:r>
          </a:p>
          <a:p>
            <a:endParaRPr lang="en-US" dirty="0"/>
          </a:p>
          <a:p>
            <a:r>
              <a:rPr lang="en-US" b="1" dirty="0"/>
              <a:t>Plotting</a:t>
            </a:r>
          </a:p>
          <a:p>
            <a:pPr lvl="1"/>
            <a:r>
              <a:rPr lang="en-US" dirty="0">
                <a:solidFill>
                  <a:srgbClr val="7A7425"/>
                </a:solidFill>
              </a:rPr>
              <a:t>Base plot and </a:t>
            </a:r>
            <a:r>
              <a:rPr lang="en-US" dirty="0" err="1">
                <a:solidFill>
                  <a:srgbClr val="7A7425"/>
                </a:solidFill>
              </a:rPr>
              <a:t>ggplot</a:t>
            </a:r>
            <a:endParaRPr lang="en-US" dirty="0">
              <a:solidFill>
                <a:srgbClr val="7A7425"/>
              </a:solidFill>
            </a:endParaRPr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20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07-08 at 8.08.1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00309" y="835297"/>
            <a:ext cx="3010314" cy="1454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10" y="-130039"/>
            <a:ext cx="7620000" cy="952500"/>
          </a:xfrm>
        </p:spPr>
        <p:txBody>
          <a:bodyPr/>
          <a:lstStyle/>
          <a:p>
            <a:r>
              <a:rPr lang="en-US" dirty="0"/>
              <a:t>Earth = Orange peel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922121"/>
            <a:ext cx="7620000" cy="70041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https://www.jasondavies.com/maps/transition/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15068" y="1500188"/>
            <a:ext cx="4166885" cy="15469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-180             0	         180</a:t>
            </a:r>
          </a:p>
        </p:txBody>
      </p:sp>
      <p:sp>
        <p:nvSpPr>
          <p:cNvPr id="5" name="Oval 4"/>
          <p:cNvSpPr/>
          <p:nvPr/>
        </p:nvSpPr>
        <p:spPr>
          <a:xfrm>
            <a:off x="347859" y="865204"/>
            <a:ext cx="1524000" cy="11906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360</a:t>
            </a:r>
          </a:p>
        </p:txBody>
      </p:sp>
      <p:pic>
        <p:nvPicPr>
          <p:cNvPr id="7" name="Picture 6" descr="orange-peel-real-ma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3918" y="858369"/>
            <a:ext cx="2741069" cy="14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33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6491" y="936397"/>
            <a:ext cx="3674944" cy="4749270"/>
            <a:chOff x="95096" y="26458"/>
            <a:chExt cx="4095750" cy="5715000"/>
          </a:xfrm>
        </p:grpSpPr>
        <p:pic>
          <p:nvPicPr>
            <p:cNvPr id="6" name="Picture 5" descr="Screen Shot 2019-07-15 at 10.23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5096" y="26458"/>
              <a:ext cx="4095750" cy="5715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15902" y="2050523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Regular cylindrical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65758" y="2050523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Regular conic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59422" y="3578754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Polar Azimuthal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10381" y="3532452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Transverse cylindrical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59422" y="5192715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Oblique Azimuthal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952" y="5060956"/>
              <a:ext cx="865620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Oblique Cylindrical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26837" y="1475352"/>
            <a:ext cx="3987800" cy="4038600"/>
            <a:chOff x="4881205" y="1154115"/>
            <a:chExt cx="3987800" cy="4038600"/>
          </a:xfrm>
        </p:grpSpPr>
        <p:pic>
          <p:nvPicPr>
            <p:cNvPr id="13" name="Picture 12" descr="Screen Shot 2019-07-15 at 10.29.5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881205" y="1154115"/>
              <a:ext cx="3987800" cy="40386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198243" y="4591052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Latitude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41693" y="4373568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Longitude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740899" y="33235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Techniques </a:t>
            </a:r>
            <a:r>
              <a:rPr lang="en-US" dirty="0"/>
              <a:t>to create a 2D map from a round-</a:t>
            </a:r>
            <a:r>
              <a:rPr lang="en-US" dirty="0" err="1"/>
              <a:t>ish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xmlns="" val="85095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9-07-16 at 4.30.1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2945" y="2252523"/>
            <a:ext cx="2467830" cy="1244071"/>
          </a:xfrm>
          <a:prstGeom prst="rect">
            <a:avLst/>
          </a:prstGeom>
        </p:spPr>
      </p:pic>
      <p:pic>
        <p:nvPicPr>
          <p:cNvPr id="13" name="Picture 12" descr="Screen Shot 2019-07-16 at 4.30.30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49479" y="1504052"/>
            <a:ext cx="2122663" cy="1054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Angle, distance, area,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1639" y="3352868"/>
            <a:ext cx="3877923" cy="2046307"/>
          </a:xfrm>
        </p:spPr>
        <p:txBody>
          <a:bodyPr>
            <a:normAutofit/>
          </a:bodyPr>
          <a:lstStyle/>
          <a:p>
            <a:r>
              <a:rPr lang="en-US" sz="1600" b="1" dirty="0"/>
              <a:t>True direction (azimuthal)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6904" y="3762324"/>
            <a:ext cx="3660096" cy="204630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600" b="1" dirty="0"/>
              <a:t>True area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3308" y="1312625"/>
            <a:ext cx="3660096" cy="204630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600" b="1" dirty="0" smtClean="0"/>
              <a:t>True angle (conformal)</a:t>
            </a:r>
            <a:endParaRPr lang="en-US" sz="1600" b="1" dirty="0"/>
          </a:p>
        </p:txBody>
      </p:sp>
      <p:pic>
        <p:nvPicPr>
          <p:cNvPr id="7" name="Picture 6" descr="Screen Shot 2019-07-08 at 8.06.08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77938" y="3660825"/>
            <a:ext cx="2005004" cy="2052260"/>
          </a:xfrm>
          <a:prstGeom prst="rect">
            <a:avLst/>
          </a:prstGeom>
        </p:spPr>
      </p:pic>
      <p:pic>
        <p:nvPicPr>
          <p:cNvPr id="8" name="Picture 7" descr="Screen Shot 2019-07-08 at 8.06.21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37368" y="3661259"/>
            <a:ext cx="2034559" cy="2027754"/>
          </a:xfrm>
          <a:prstGeom prst="rect">
            <a:avLst/>
          </a:prstGeom>
        </p:spPr>
      </p:pic>
      <p:pic>
        <p:nvPicPr>
          <p:cNvPr id="9" name="Picture 8" descr="Screen Shot 2019-07-08 at 8.08.50 p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143" y="4114268"/>
            <a:ext cx="2649152" cy="1391474"/>
          </a:xfrm>
          <a:prstGeom prst="rect">
            <a:avLst/>
          </a:prstGeom>
        </p:spPr>
      </p:pic>
      <p:pic>
        <p:nvPicPr>
          <p:cNvPr id="10" name="Picture 9" descr="Screen Shot 2019-07-16 at 4.23.11 pm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124" y="1659995"/>
            <a:ext cx="2066900" cy="1983268"/>
          </a:xfrm>
          <a:prstGeom prst="rect">
            <a:avLst/>
          </a:prstGeom>
        </p:spPr>
      </p:pic>
      <p:pic>
        <p:nvPicPr>
          <p:cNvPr id="14" name="Picture 13" descr="Screen Shot 2019-07-16 at 4.33.58 pm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67399" y="1719791"/>
            <a:ext cx="1990530" cy="1804411"/>
          </a:xfrm>
          <a:prstGeom prst="rect">
            <a:avLst/>
          </a:prstGeom>
        </p:spPr>
      </p:pic>
      <p:pic>
        <p:nvPicPr>
          <p:cNvPr id="15" name="Picture 14" descr="Screen Shot 2019-07-16 at 4.35.01 pm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26650" y="3762324"/>
            <a:ext cx="1843275" cy="912812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276591" y="1336709"/>
            <a:ext cx="3660096" cy="204630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600" b="1" dirty="0"/>
              <a:t>True distance</a:t>
            </a:r>
          </a:p>
        </p:txBody>
      </p:sp>
    </p:spTree>
    <p:extLst>
      <p:ext uri="{BB962C8B-B14F-4D97-AF65-F5344CB8AC3E}">
        <p14:creationId xmlns:p14="http://schemas.microsoft.com/office/powerpoint/2010/main" xmlns="" val="7106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706827F7-BD0F-0E47-8D98-9A235D2FC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09177" y="2061318"/>
            <a:ext cx="3834459" cy="3341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3D51735-7A0D-7D44-A568-042D582D0E00}"/>
              </a:ext>
            </a:extLst>
          </p:cNvPr>
          <p:cNvSpPr txBox="1"/>
          <p:nvPr/>
        </p:nvSpPr>
        <p:spPr>
          <a:xfrm>
            <a:off x="628649" y="1444579"/>
            <a:ext cx="74050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Mercator projection </a:t>
            </a:r>
            <a:r>
              <a:rPr lang="en-AU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distorts the size of objects (area) as the latitude increases from the Equator to the poles.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96C1867-542D-4A44-BEC0-A91490770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3494" y="2061317"/>
            <a:ext cx="3364934" cy="33414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7620000" cy="952500"/>
          </a:xfrm>
        </p:spPr>
        <p:txBody>
          <a:bodyPr>
            <a:normAutofit/>
          </a:bodyPr>
          <a:lstStyle/>
          <a:p>
            <a:r>
              <a:rPr lang="en-US" dirty="0" smtClean="0"/>
              <a:t>Projection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7830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 details matter!</a:t>
            </a:r>
          </a:p>
        </p:txBody>
      </p:sp>
      <p:pic>
        <p:nvPicPr>
          <p:cNvPr id="11" name="Picture 10" descr="Screen Shot 2019-07-10 at 4.03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401" y="1181366"/>
            <a:ext cx="8356600" cy="40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320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&amp; resolution: </a:t>
            </a:r>
            <a:r>
              <a:rPr lang="en-US" b="1" dirty="0">
                <a:solidFill>
                  <a:srgbClr val="7A7425"/>
                </a:solidFill>
              </a:rPr>
              <a:t>Raster</a:t>
            </a:r>
          </a:p>
        </p:txBody>
      </p:sp>
      <p:pic>
        <p:nvPicPr>
          <p:cNvPr id="5" name="Picture 4" descr="Screen Shot 2019-07-16 at 1.3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127" y="1608031"/>
            <a:ext cx="4230507" cy="3128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8039" y="3535713"/>
            <a:ext cx="2013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Tradeoff:</a:t>
            </a:r>
            <a:endParaRPr lang="en-US" dirty="0"/>
          </a:p>
          <a:p>
            <a:r>
              <a:rPr lang="en-US" dirty="0"/>
              <a:t>Accuracy</a:t>
            </a:r>
          </a:p>
          <a:p>
            <a:r>
              <a:rPr lang="en-US" dirty="0"/>
              <a:t>File size</a:t>
            </a:r>
          </a:p>
          <a:p>
            <a:r>
              <a:rPr lang="en-US" dirty="0"/>
              <a:t>Computing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8039" y="1769884"/>
            <a:ext cx="2848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Resolution = size of cells</a:t>
            </a:r>
          </a:p>
          <a:p>
            <a:r>
              <a:rPr lang="en-US" dirty="0"/>
              <a:t># rows</a:t>
            </a:r>
          </a:p>
          <a:p>
            <a:r>
              <a:rPr lang="en-US" dirty="0"/>
              <a:t># columns</a:t>
            </a:r>
          </a:p>
        </p:txBody>
      </p:sp>
    </p:spTree>
    <p:extLst>
      <p:ext uri="{BB962C8B-B14F-4D97-AF65-F5344CB8AC3E}">
        <p14:creationId xmlns:p14="http://schemas.microsoft.com/office/powerpoint/2010/main" xmlns="" val="418236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324CAA-8ABE-D441-B025-3A5346CA9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9957"/>
            <a:ext cx="7886700" cy="36285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/>
              <a:t>Extent</a:t>
            </a:r>
            <a:r>
              <a:rPr lang="en-US" sz="1800" dirty="0"/>
              <a:t>:</a:t>
            </a:r>
            <a:r>
              <a:rPr lang="en-US" sz="1350" dirty="0"/>
              <a:t> </a:t>
            </a:r>
            <a:r>
              <a:rPr lang="en-AU" sz="1350" dirty="0"/>
              <a:t>Is data available across occurrence locations &amp; landscape we want to predict to?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Grain/resolution</a:t>
            </a:r>
            <a:r>
              <a:rPr lang="en-AU" sz="1800" dirty="0"/>
              <a:t>: </a:t>
            </a:r>
            <a:r>
              <a:rPr lang="en-AU" sz="1350" dirty="0"/>
              <a:t>cell size, smallest unit. Does this match what  we want to model (species) &amp; our application?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2FAFCDE-22D8-754A-AF0F-480A26F5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23" y="2851337"/>
            <a:ext cx="1634069" cy="1630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93498B3-0A74-C444-B20F-07FB22A7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740" y="3292265"/>
            <a:ext cx="1630470" cy="1630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183C138-E216-0144-A46A-ED78A1A3223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0759" y="3712101"/>
            <a:ext cx="1630470" cy="1630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20692FB-6C01-544A-AE31-E5172EBA84F0}"/>
              </a:ext>
            </a:extLst>
          </p:cNvPr>
          <p:cNvSpPr txBox="1"/>
          <p:nvPr/>
        </p:nvSpPr>
        <p:spPr>
          <a:xfrm>
            <a:off x="2353514" y="4480832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3000 x 3000 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D4C02F-6BFB-C343-A735-9DAE451B9F4C}"/>
              </a:ext>
            </a:extLst>
          </p:cNvPr>
          <p:cNvSpPr txBox="1"/>
          <p:nvPr/>
        </p:nvSpPr>
        <p:spPr>
          <a:xfrm>
            <a:off x="3855133" y="4922735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300x 300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ECB0DE2-B7C1-AE44-B171-EB844126212C}"/>
              </a:ext>
            </a:extLst>
          </p:cNvPr>
          <p:cNvSpPr txBox="1"/>
          <p:nvPr/>
        </p:nvSpPr>
        <p:spPr>
          <a:xfrm>
            <a:off x="5187074" y="534257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x 30 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65435EA-6CB8-1744-9417-EDFE78CBD690}"/>
              </a:ext>
            </a:extLst>
          </p:cNvPr>
          <p:cNvSpPr txBox="1"/>
          <p:nvPr/>
        </p:nvSpPr>
        <p:spPr>
          <a:xfrm rot="1242569">
            <a:off x="4446474" y="2738203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1A09D2C-68DA-BB4B-ABB5-DA65DCF64011}"/>
              </a:ext>
            </a:extLst>
          </p:cNvPr>
          <p:cNvCxnSpPr>
            <a:cxnSpLocks/>
          </p:cNvCxnSpPr>
          <p:nvPr/>
        </p:nvCxnSpPr>
        <p:spPr>
          <a:xfrm>
            <a:off x="5335020" y="3070776"/>
            <a:ext cx="586085" cy="244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7620000" cy="952500"/>
          </a:xfrm>
        </p:spPr>
        <p:txBody>
          <a:bodyPr>
            <a:normAutofit/>
          </a:bodyPr>
          <a:lstStyle/>
          <a:p>
            <a:r>
              <a:rPr lang="en-US" dirty="0" smtClean="0"/>
              <a:t>Spatial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45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&amp; resolution: </a:t>
            </a:r>
            <a:r>
              <a:rPr lang="en-US" b="1" dirty="0">
                <a:solidFill>
                  <a:srgbClr val="7A7425"/>
                </a:solidFill>
              </a:rPr>
              <a:t>Vector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3583" y="4449336"/>
            <a:ext cx="2013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Tradeoff:</a:t>
            </a:r>
            <a:endParaRPr lang="en-US" dirty="0"/>
          </a:p>
          <a:p>
            <a:r>
              <a:rPr lang="en-US" dirty="0"/>
              <a:t>Accuracy</a:t>
            </a:r>
          </a:p>
          <a:p>
            <a:r>
              <a:rPr lang="en-US" dirty="0"/>
              <a:t>File size</a:t>
            </a:r>
          </a:p>
          <a:p>
            <a:r>
              <a:rPr lang="en-US" dirty="0"/>
              <a:t>Computing time</a:t>
            </a:r>
          </a:p>
        </p:txBody>
      </p:sp>
      <p:pic>
        <p:nvPicPr>
          <p:cNvPr id="7" name="Picture 6" descr="Screen Shot 2019-07-16 at 4.12.0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128" y="2279026"/>
            <a:ext cx="2656045" cy="2073366"/>
          </a:xfrm>
          <a:prstGeom prst="rect">
            <a:avLst/>
          </a:prstGeom>
        </p:spPr>
      </p:pic>
      <p:pic>
        <p:nvPicPr>
          <p:cNvPr id="8" name="Picture 7" descr="Screen Shot 2019-07-16 at 4.13.03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1417" y="2298958"/>
            <a:ext cx="2547047" cy="2053434"/>
          </a:xfrm>
          <a:prstGeom prst="rect">
            <a:avLst/>
          </a:prstGeom>
        </p:spPr>
      </p:pic>
      <p:pic>
        <p:nvPicPr>
          <p:cNvPr id="9" name="Picture 8" descr="Screen Shot 2019-07-16 at 4.15.10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7965" y="2279026"/>
            <a:ext cx="2658274" cy="2073366"/>
          </a:xfrm>
          <a:prstGeom prst="rect">
            <a:avLst/>
          </a:prstGeom>
        </p:spPr>
      </p:pic>
      <p:pic>
        <p:nvPicPr>
          <p:cNvPr id="3" name="Picture 2" descr="Screen Shot 2019-07-16 at 4.58.5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7461" y="1440976"/>
            <a:ext cx="5569075" cy="41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537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spatial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3872"/>
            <a:ext cx="8229600" cy="3936999"/>
          </a:xfrm>
        </p:spPr>
        <p:txBody>
          <a:bodyPr>
            <a:normAutofit/>
          </a:bodyPr>
          <a:lstStyle/>
          <a:p>
            <a:r>
              <a:rPr lang="en-US" dirty="0"/>
              <a:t>Why us? (hi from </a:t>
            </a:r>
            <a:r>
              <a:rPr lang="en-US" dirty="0" err="1"/>
              <a:t>jutta</a:t>
            </a:r>
            <a:r>
              <a:rPr lang="en-US" dirty="0"/>
              <a:t>, </a:t>
            </a:r>
            <a:r>
              <a:rPr lang="en-US" dirty="0" err="1"/>
              <a:t>roozbeh</a:t>
            </a:r>
            <a:r>
              <a:rPr lang="en-US" dirty="0"/>
              <a:t>, </a:t>
            </a:r>
            <a:r>
              <a:rPr lang="en-US" dirty="0" err="1"/>
              <a:t>david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is this </a:t>
            </a:r>
            <a:r>
              <a:rPr lang="en-US" dirty="0" smtClean="0"/>
              <a:t>cool?</a:t>
            </a:r>
            <a:endParaRPr lang="en-US" dirty="0"/>
          </a:p>
          <a:p>
            <a:pPr lvl="1"/>
            <a:r>
              <a:rPr lang="en-US" dirty="0"/>
              <a:t>Types of analysis and output you can create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What to </a:t>
            </a:r>
            <a:r>
              <a:rPr lang="en-US" dirty="0" smtClean="0"/>
              <a:t>expect?</a:t>
            </a:r>
            <a:endParaRPr lang="en-US" dirty="0"/>
          </a:p>
          <a:p>
            <a:pPr lvl="1"/>
            <a:r>
              <a:rPr lang="en-US" dirty="0"/>
              <a:t>This is an </a:t>
            </a:r>
            <a:r>
              <a:rPr lang="en-US" dirty="0" err="1"/>
              <a:t>supershort</a:t>
            </a:r>
            <a:r>
              <a:rPr lang="en-US" dirty="0"/>
              <a:t> INTRO </a:t>
            </a:r>
            <a:r>
              <a:rPr lang="mr-IN" dirty="0"/>
              <a:t>–</a:t>
            </a:r>
            <a:r>
              <a:rPr lang="en-US" dirty="0"/>
              <a:t> hopefully gets you started on your own GIS journey</a:t>
            </a:r>
          </a:p>
          <a:p>
            <a:pPr marL="82296" indent="0">
              <a:buNone/>
            </a:pPr>
            <a:endParaRPr lang="en-US" dirty="0"/>
          </a:p>
        </p:txBody>
      </p:sp>
      <p:pic>
        <p:nvPicPr>
          <p:cNvPr id="6" name="Picture 5" descr="Screen Shot 2019-07-16 at 3.03.0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0941" y="1918234"/>
            <a:ext cx="1120740" cy="1100138"/>
          </a:xfrm>
          <a:prstGeom prst="ellipse">
            <a:avLst/>
          </a:prstGeom>
        </p:spPr>
      </p:pic>
      <p:pic>
        <p:nvPicPr>
          <p:cNvPr id="7" name="Picture 6" descr="Screen Shot 2019-07-16 at 3.03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44520" y="1868486"/>
            <a:ext cx="1221436" cy="1189572"/>
          </a:xfrm>
          <a:prstGeom prst="ellipse">
            <a:avLst/>
          </a:prstGeom>
        </p:spPr>
      </p:pic>
      <p:pic>
        <p:nvPicPr>
          <p:cNvPr id="8" name="Picture 7" descr="Screen Shot 2019-07-16 at 3.03.5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0921" y="1850427"/>
            <a:ext cx="1309650" cy="124678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645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your data! (and its limitation)</a:t>
            </a:r>
          </a:p>
          <a:p>
            <a:endParaRPr lang="en-US" dirty="0"/>
          </a:p>
          <a:p>
            <a:r>
              <a:rPr lang="en-US" dirty="0"/>
              <a:t>The question is as important as the data!</a:t>
            </a:r>
          </a:p>
          <a:p>
            <a:endParaRPr lang="en-US" dirty="0"/>
          </a:p>
          <a:p>
            <a:r>
              <a:rPr lang="en-US" dirty="0"/>
              <a:t>Explore / zoom / test if possible (check out </a:t>
            </a:r>
            <a:r>
              <a:rPr lang="en-US" dirty="0" smtClean="0"/>
              <a:t>QGIS, or the map-edit package </a:t>
            </a:r>
            <a:r>
              <a:rPr lang="en-US" dirty="0" err="1" smtClean="0"/>
              <a:t>Roozbeh</a:t>
            </a:r>
            <a:r>
              <a:rPr lang="en-US" dirty="0" smtClean="0"/>
              <a:t> showed at the end)</a:t>
            </a:r>
            <a:endParaRPr lang="en-US" dirty="0"/>
          </a:p>
          <a:p>
            <a:endParaRPr lang="en-US" dirty="0"/>
          </a:p>
          <a:p>
            <a:r>
              <a:rPr lang="en-US" dirty="0"/>
              <a:t>Pay attention to projections!</a:t>
            </a:r>
          </a:p>
        </p:txBody>
      </p:sp>
    </p:spTree>
    <p:extLst>
      <p:ext uri="{BB962C8B-B14F-4D97-AF65-F5344CB8AC3E}">
        <p14:creationId xmlns:p14="http://schemas.microsoft.com/office/powerpoint/2010/main" xmlns="" val="39616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data</a:t>
            </a:r>
          </a:p>
        </p:txBody>
      </p:sp>
      <p:pic>
        <p:nvPicPr>
          <p:cNvPr id="4" name="Picture 3" descr="Screen Shot 2019-07-16 at 2.48.2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6048" y="1206500"/>
            <a:ext cx="6627333" cy="4247238"/>
          </a:xfrm>
          <a:prstGeom prst="rect">
            <a:avLst/>
          </a:prstGeom>
        </p:spPr>
      </p:pic>
      <p:pic>
        <p:nvPicPr>
          <p:cNvPr id="5" name="Picture 4" descr="Screen Shot 2019-07-16 at 2.54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0853" y="1206500"/>
            <a:ext cx="6812528" cy="5031160"/>
          </a:xfrm>
          <a:prstGeom prst="rect">
            <a:avLst/>
          </a:prstGeom>
        </p:spPr>
      </p:pic>
      <p:pic>
        <p:nvPicPr>
          <p:cNvPr id="6" name="Picture 5" descr="Screen Shot 2019-07-16 at 2.55.22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81" y="1206500"/>
            <a:ext cx="9144000" cy="46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611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7-09 at 6.30.5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9295" y="972485"/>
            <a:ext cx="4184395" cy="1333653"/>
          </a:xfrm>
          <a:prstGeom prst="rect">
            <a:avLst/>
          </a:prstGeom>
        </p:spPr>
      </p:pic>
      <p:pic>
        <p:nvPicPr>
          <p:cNvPr id="5" name="Picture 4" descr="Screen Shot 2019-07-09 at 6.31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6583" y="2295369"/>
            <a:ext cx="4481046" cy="3017238"/>
          </a:xfrm>
          <a:prstGeom prst="rect">
            <a:avLst/>
          </a:prstGeom>
        </p:spPr>
      </p:pic>
      <p:pic>
        <p:nvPicPr>
          <p:cNvPr id="6" name="Picture 5" descr="Screen Shot 2019-07-09 at 6.34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84" y="1902437"/>
            <a:ext cx="4589404" cy="3925352"/>
          </a:xfrm>
          <a:prstGeom prst="rect">
            <a:avLst/>
          </a:prstGeom>
        </p:spPr>
      </p:pic>
      <p:pic>
        <p:nvPicPr>
          <p:cNvPr id="7" name="Picture 6" descr="Screen Shot 2019-07-09 at 6.35.23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5350" y="935882"/>
            <a:ext cx="3536189" cy="1596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2499" y="-16619"/>
            <a:ext cx="7498080" cy="952500"/>
          </a:xfrm>
        </p:spPr>
        <p:txBody>
          <a:bodyPr>
            <a:normAutofit/>
          </a:bodyPr>
          <a:lstStyle/>
          <a:p>
            <a:r>
              <a:rPr lang="en-US" dirty="0"/>
              <a:t>Observation: e.g. habitat loss</a:t>
            </a:r>
          </a:p>
        </p:txBody>
      </p:sp>
    </p:spTree>
    <p:extLst>
      <p:ext uri="{BB962C8B-B14F-4D97-AF65-F5344CB8AC3E}">
        <p14:creationId xmlns:p14="http://schemas.microsoft.com/office/powerpoint/2010/main" xmlns="" val="62843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9D41FBD-9E16-2A47-9298-9A692CD92651}"/>
              </a:ext>
            </a:extLst>
          </p:cNvPr>
          <p:cNvGrpSpPr/>
          <p:nvPr/>
        </p:nvGrpSpPr>
        <p:grpSpPr>
          <a:xfrm>
            <a:off x="671099" y="3259474"/>
            <a:ext cx="2524147" cy="2481163"/>
            <a:chOff x="894798" y="3772722"/>
            <a:chExt cx="3365529" cy="33082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EAFF7CD8-93CD-1441-B401-5D582875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798" y="3772722"/>
              <a:ext cx="2800404" cy="2800404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7DB6D770-FD08-324A-B1D5-4A2A167E2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982" y="4067051"/>
              <a:ext cx="2882501" cy="2882501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103E3E08-3FBF-5641-9150-FF3CD4DC7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2557" y="4253169"/>
              <a:ext cx="2827770" cy="282777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A4851FE-3857-224C-8773-A6D12F201885}"/>
              </a:ext>
            </a:extLst>
          </p:cNvPr>
          <p:cNvSpPr txBox="1"/>
          <p:nvPr/>
        </p:nvSpPr>
        <p:spPr>
          <a:xfrm>
            <a:off x="478466" y="1383970"/>
            <a:ext cx="20281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Species occurrence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90C55C2-92FF-5A49-83C2-45A4B16ED416}"/>
              </a:ext>
            </a:extLst>
          </p:cNvPr>
          <p:cNvSpPr txBox="1"/>
          <p:nvPr/>
        </p:nvSpPr>
        <p:spPr>
          <a:xfrm>
            <a:off x="478466" y="5259007"/>
            <a:ext cx="18742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rasters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E6A3167-4BDA-1C44-80F3-0B67E9910347}"/>
              </a:ext>
            </a:extLst>
          </p:cNvPr>
          <p:cNvSpPr txBox="1"/>
          <p:nvPr/>
        </p:nvSpPr>
        <p:spPr>
          <a:xfrm>
            <a:off x="6349293" y="2054080"/>
            <a:ext cx="2634054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probability of </a:t>
            </a:r>
            <a:r>
              <a:rPr lang="en-US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occurrence 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BF277ADC-871B-1F42-AD0A-61F4EFC904C0}"/>
              </a:ext>
            </a:extLst>
          </p:cNvPr>
          <p:cNvGrpSpPr/>
          <p:nvPr/>
        </p:nvGrpSpPr>
        <p:grpSpPr>
          <a:xfrm>
            <a:off x="4024133" y="2543080"/>
            <a:ext cx="1827744" cy="1686073"/>
            <a:chOff x="4908303" y="2662359"/>
            <a:chExt cx="2436992" cy="224809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1A333078-C025-1B42-9C99-83AB65B36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5703" y="3043759"/>
              <a:ext cx="1996072" cy="186669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5CF5888-B3BE-784F-8821-E4D4A3AA4200}"/>
                </a:ext>
              </a:extLst>
            </p:cNvPr>
            <p:cNvSpPr txBox="1"/>
            <p:nvPr/>
          </p:nvSpPr>
          <p:spPr>
            <a:xfrm>
              <a:off x="4908303" y="2662359"/>
              <a:ext cx="243699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Statistical or ML model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FB849E9-09D4-594D-8191-07F754AA1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456" y="2312750"/>
            <a:ext cx="2588789" cy="2140337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xmlns="" id="{A4A899F0-12DB-B846-BF2E-CB0A41EEE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912550" y="1579211"/>
            <a:ext cx="2120828" cy="2049266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784EEBBA-933C-AD4B-954F-45AA8F3E49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0"/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2987211" y="2767229"/>
            <a:ext cx="960504" cy="74220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5E1E42EB-2A11-E640-9A8F-D3B5F851BA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0"/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0805" y="3386117"/>
            <a:ext cx="960504" cy="742208"/>
          </a:xfrm>
          <a:prstGeom prst="rect">
            <a:avLst/>
          </a:prstGeom>
        </p:spPr>
      </p:pic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78C3667A-4F31-344D-A2EA-5F73ADC98688}"/>
              </a:ext>
            </a:extLst>
          </p:cNvPr>
          <p:cNvSpPr/>
          <p:nvPr/>
        </p:nvSpPr>
        <p:spPr>
          <a:xfrm>
            <a:off x="5667376" y="3320090"/>
            <a:ext cx="824081" cy="277000"/>
          </a:xfrm>
          <a:custGeom>
            <a:avLst/>
            <a:gdLst>
              <a:gd name="connsiteX0" fmla="*/ 0 w 977516"/>
              <a:gd name="connsiteY0" fmla="*/ 102796 h 411183"/>
              <a:gd name="connsiteX1" fmla="*/ 771925 w 977516"/>
              <a:gd name="connsiteY1" fmla="*/ 102796 h 411183"/>
              <a:gd name="connsiteX2" fmla="*/ 771925 w 977516"/>
              <a:gd name="connsiteY2" fmla="*/ 0 h 411183"/>
              <a:gd name="connsiteX3" fmla="*/ 977516 w 977516"/>
              <a:gd name="connsiteY3" fmla="*/ 205592 h 411183"/>
              <a:gd name="connsiteX4" fmla="*/ 771925 w 977516"/>
              <a:gd name="connsiteY4" fmla="*/ 411183 h 411183"/>
              <a:gd name="connsiteX5" fmla="*/ 771925 w 977516"/>
              <a:gd name="connsiteY5" fmla="*/ 308387 h 411183"/>
              <a:gd name="connsiteX6" fmla="*/ 0 w 977516"/>
              <a:gd name="connsiteY6" fmla="*/ 308387 h 411183"/>
              <a:gd name="connsiteX7" fmla="*/ 0 w 977516"/>
              <a:gd name="connsiteY7" fmla="*/ 102796 h 411183"/>
              <a:gd name="connsiteX0" fmla="*/ 0 w 977516"/>
              <a:gd name="connsiteY0" fmla="*/ 204396 h 411183"/>
              <a:gd name="connsiteX1" fmla="*/ 771925 w 977516"/>
              <a:gd name="connsiteY1" fmla="*/ 102796 h 411183"/>
              <a:gd name="connsiteX2" fmla="*/ 771925 w 977516"/>
              <a:gd name="connsiteY2" fmla="*/ 0 h 411183"/>
              <a:gd name="connsiteX3" fmla="*/ 977516 w 977516"/>
              <a:gd name="connsiteY3" fmla="*/ 205592 h 411183"/>
              <a:gd name="connsiteX4" fmla="*/ 771925 w 977516"/>
              <a:gd name="connsiteY4" fmla="*/ 411183 h 411183"/>
              <a:gd name="connsiteX5" fmla="*/ 771925 w 977516"/>
              <a:gd name="connsiteY5" fmla="*/ 308387 h 411183"/>
              <a:gd name="connsiteX6" fmla="*/ 0 w 977516"/>
              <a:gd name="connsiteY6" fmla="*/ 308387 h 411183"/>
              <a:gd name="connsiteX7" fmla="*/ 0 w 977516"/>
              <a:gd name="connsiteY7" fmla="*/ 204396 h 411183"/>
              <a:gd name="connsiteX0" fmla="*/ 6350 w 983866"/>
              <a:gd name="connsiteY0" fmla="*/ 204396 h 411183"/>
              <a:gd name="connsiteX1" fmla="*/ 778275 w 983866"/>
              <a:gd name="connsiteY1" fmla="*/ 102796 h 411183"/>
              <a:gd name="connsiteX2" fmla="*/ 778275 w 983866"/>
              <a:gd name="connsiteY2" fmla="*/ 0 h 411183"/>
              <a:gd name="connsiteX3" fmla="*/ 983866 w 983866"/>
              <a:gd name="connsiteY3" fmla="*/ 205592 h 411183"/>
              <a:gd name="connsiteX4" fmla="*/ 778275 w 983866"/>
              <a:gd name="connsiteY4" fmla="*/ 411183 h 411183"/>
              <a:gd name="connsiteX5" fmla="*/ 778275 w 983866"/>
              <a:gd name="connsiteY5" fmla="*/ 308387 h 411183"/>
              <a:gd name="connsiteX6" fmla="*/ 0 w 983866"/>
              <a:gd name="connsiteY6" fmla="*/ 206787 h 411183"/>
              <a:gd name="connsiteX7" fmla="*/ 6350 w 983866"/>
              <a:gd name="connsiteY7" fmla="*/ 204396 h 41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3866" h="411183">
                <a:moveTo>
                  <a:pt x="6350" y="204396"/>
                </a:moveTo>
                <a:lnTo>
                  <a:pt x="778275" y="102796"/>
                </a:lnTo>
                <a:lnTo>
                  <a:pt x="778275" y="0"/>
                </a:lnTo>
                <a:lnTo>
                  <a:pt x="983866" y="205592"/>
                </a:lnTo>
                <a:lnTo>
                  <a:pt x="778275" y="411183"/>
                </a:lnTo>
                <a:lnTo>
                  <a:pt x="778275" y="308387"/>
                </a:lnTo>
                <a:lnTo>
                  <a:pt x="0" y="206787"/>
                </a:lnTo>
                <a:lnTo>
                  <a:pt x="6350" y="204396"/>
                </a:lnTo>
                <a:close/>
              </a:path>
            </a:pathLst>
          </a:custGeom>
          <a:solidFill>
            <a:srgbClr val="9FC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019895DE-66E5-1E4A-B443-553FDEBBF49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80806" y="998758"/>
            <a:ext cx="1127929" cy="1127929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7428C64A-878B-0748-8704-EA95EF64B22F}"/>
              </a:ext>
            </a:extLst>
          </p:cNvPr>
          <p:cNvCxnSpPr>
            <a:cxnSpLocks/>
          </p:cNvCxnSpPr>
          <p:nvPr/>
        </p:nvCxnSpPr>
        <p:spPr>
          <a:xfrm flipV="1">
            <a:off x="2542690" y="1748921"/>
            <a:ext cx="394865" cy="302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CCC69D-A380-284E-AC01-6ADA986B7668}"/>
              </a:ext>
            </a:extLst>
          </p:cNvPr>
          <p:cNvSpPr txBox="1"/>
          <p:nvPr/>
        </p:nvSpPr>
        <p:spPr>
          <a:xfrm>
            <a:off x="232041" y="4901411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9C56FC-37B6-A24D-9E9A-4623AB77360B}"/>
              </a:ext>
            </a:extLst>
          </p:cNvPr>
          <p:cNvSpPr txBox="1"/>
          <p:nvPr/>
        </p:nvSpPr>
        <p:spPr>
          <a:xfrm>
            <a:off x="206425" y="4685589"/>
            <a:ext cx="615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Rainfall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45A62F-9F0C-B245-97CC-D4BF9EAEB2CF}"/>
              </a:ext>
            </a:extLst>
          </p:cNvPr>
          <p:cNvSpPr txBox="1"/>
          <p:nvPr/>
        </p:nvSpPr>
        <p:spPr>
          <a:xfrm>
            <a:off x="58399" y="4477726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Vegetation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24543" y="-16619"/>
            <a:ext cx="8627743" cy="952500"/>
          </a:xfrm>
        </p:spPr>
        <p:txBody>
          <a:bodyPr>
            <a:noAutofit/>
          </a:bodyPr>
          <a:lstStyle/>
          <a:p>
            <a:r>
              <a:rPr lang="en-US" sz="3600" dirty="0" smtClean="0"/>
              <a:t>Prediction: Species Distribution modeling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247462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SDM &amp; climate</a:t>
            </a:r>
          </a:p>
        </p:txBody>
      </p:sp>
      <p:pic>
        <p:nvPicPr>
          <p:cNvPr id="4" name="Picture 3" descr="Screen Shot 2019-07-14 at 4.29.06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" y="1838854"/>
            <a:ext cx="4833803" cy="3267606"/>
          </a:xfrm>
          <a:prstGeom prst="rect">
            <a:avLst/>
          </a:prstGeom>
        </p:spPr>
      </p:pic>
      <p:pic>
        <p:nvPicPr>
          <p:cNvPr id="5" name="Picture 4" descr="Screen Shot 2019-07-14 at 4.32.40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33392" y="1891770"/>
            <a:ext cx="4666530" cy="30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145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AA71AAA-DCE8-014A-BD73-C6CA3C88A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5871" y="1184669"/>
            <a:ext cx="3669262" cy="3669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B08123-22AD-374C-B7BA-6833C587D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5133" y="1289958"/>
            <a:ext cx="4693250" cy="3321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1F5B49C-1B85-BC47-9665-174492EB928C}"/>
              </a:ext>
            </a:extLst>
          </p:cNvPr>
          <p:cNvSpPr txBox="1"/>
          <p:nvPr/>
        </p:nvSpPr>
        <p:spPr>
          <a:xfrm>
            <a:off x="4954620" y="1358412"/>
            <a:ext cx="249118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movement </a:t>
            </a:r>
            <a:r>
              <a:rPr lang="en-US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corridors</a:t>
            </a:r>
            <a:endParaRPr lang="de-DE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97D4A6B5-13E1-9A47-A9A7-76E4A6277312}"/>
              </a:ext>
            </a:extLst>
          </p:cNvPr>
          <p:cNvSpPr txBox="1">
            <a:spLocks/>
          </p:cNvSpPr>
          <p:nvPr/>
        </p:nvSpPr>
        <p:spPr>
          <a:xfrm>
            <a:off x="628650" y="491629"/>
            <a:ext cx="7886700" cy="9225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700" dirty="0"/>
              <a:t>Using GPS track data to monitor wildlife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CFCF02-055D-0F45-9805-3F3A217F9279}"/>
              </a:ext>
            </a:extLst>
          </p:cNvPr>
          <p:cNvSpPr txBox="1"/>
          <p:nvPr/>
        </p:nvSpPr>
        <p:spPr>
          <a:xfrm>
            <a:off x="746304" y="4955192"/>
            <a:ext cx="76513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err="1"/>
              <a:t>Osipova</a:t>
            </a:r>
            <a:r>
              <a:rPr lang="en-GB" sz="1050" dirty="0"/>
              <a:t>, et al., (2018) Using step-selection functions to model landscape connectivity for African elephants: accounting for variability across individuals and seasons. Animal Conservation.</a:t>
            </a:r>
            <a:endParaRPr lang="en-AU" sz="105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52499" y="-58031"/>
            <a:ext cx="7498080" cy="952500"/>
          </a:xfrm>
        </p:spPr>
        <p:txBody>
          <a:bodyPr>
            <a:normAutofit/>
          </a:bodyPr>
          <a:lstStyle/>
          <a:p>
            <a:r>
              <a:rPr lang="en-US" dirty="0" smtClean="0"/>
              <a:t>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91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ct01_drift60.gi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500" y="63500"/>
            <a:ext cx="6985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703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data</a:t>
            </a:r>
          </a:p>
        </p:txBody>
      </p:sp>
    </p:spTree>
    <p:extLst>
      <p:ext uri="{BB962C8B-B14F-4D97-AF65-F5344CB8AC3E}">
        <p14:creationId xmlns:p14="http://schemas.microsoft.com/office/powerpoint/2010/main" xmlns="" val="298446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99061"/>
            <a:ext cx="8260672" cy="866189"/>
          </a:xfrm>
        </p:spPr>
        <p:txBody>
          <a:bodyPr>
            <a:noAutofit/>
          </a:bodyPr>
          <a:lstStyle/>
          <a:p>
            <a:r>
              <a:rPr lang="en-US" sz="3200" dirty="0"/>
              <a:t>What is the underlying “spatial analysis”: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789"/>
            <a:ext cx="7620000" cy="2093994"/>
          </a:xfrm>
        </p:spPr>
        <p:txBody>
          <a:bodyPr/>
          <a:lstStyle/>
          <a:p>
            <a:pPr marL="82296" indent="0">
              <a:buNone/>
            </a:pPr>
            <a:r>
              <a:rPr lang="en-US" dirty="0"/>
              <a:t>What is close by? What is the consequence?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Distance &amp; area calculations</a:t>
            </a:r>
          </a:p>
          <a:p>
            <a:pPr>
              <a:buFontTx/>
              <a:buChar char="-"/>
            </a:pPr>
            <a:r>
              <a:rPr lang="en-US" sz="2000" dirty="0"/>
              <a:t>extractions from surfaces</a:t>
            </a:r>
          </a:p>
          <a:p>
            <a:pPr>
              <a:buFontTx/>
              <a:buChar char="-"/>
            </a:pPr>
            <a:r>
              <a:rPr lang="en-US" sz="2000" dirty="0"/>
              <a:t>Interaction between layers </a:t>
            </a:r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1657" y="3885297"/>
            <a:ext cx="1068704" cy="13217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5" name="Cube 4"/>
          <p:cNvSpPr/>
          <p:nvPr/>
        </p:nvSpPr>
        <p:spPr>
          <a:xfrm>
            <a:off x="3744834" y="4143457"/>
            <a:ext cx="1455915" cy="882832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ded Corner 5"/>
          <p:cNvSpPr/>
          <p:nvPr/>
        </p:nvSpPr>
        <p:spPr>
          <a:xfrm>
            <a:off x="6222993" y="3452880"/>
            <a:ext cx="1827639" cy="86483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49354444"/>
              </p:ext>
            </p:extLst>
          </p:nvPr>
        </p:nvGraphicFramePr>
        <p:xfrm>
          <a:off x="5869734" y="4655923"/>
          <a:ext cx="245653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8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3267">
                <a:tc>
                  <a:txBody>
                    <a:bodyPr/>
                    <a:lstStyle/>
                    <a:p>
                      <a:r>
                        <a:rPr lang="en-US" sz="1600" dirty="0"/>
                        <a:t>forest</a:t>
                      </a:r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 ha</a:t>
                      </a:r>
                    </a:p>
                  </a:txBody>
                  <a:tcPr marT="38100" marB="381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sz="1600" dirty="0"/>
                        <a:t>urban</a:t>
                      </a:r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1000 ha</a:t>
                      </a:r>
                    </a:p>
                  </a:txBody>
                  <a:tcPr marT="38100" marB="381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853254" y="4423579"/>
            <a:ext cx="975773" cy="551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Computer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9" name="Folded Corner 8"/>
          <p:cNvSpPr/>
          <p:nvPr/>
        </p:nvSpPr>
        <p:spPr>
          <a:xfrm>
            <a:off x="2273434" y="3452881"/>
            <a:ext cx="805400" cy="342061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Layer 1</a:t>
            </a:r>
          </a:p>
        </p:txBody>
      </p:sp>
      <p:sp>
        <p:nvSpPr>
          <p:cNvPr id="10" name="Folded Corner 9"/>
          <p:cNvSpPr/>
          <p:nvPr/>
        </p:nvSpPr>
        <p:spPr>
          <a:xfrm>
            <a:off x="2270954" y="3902590"/>
            <a:ext cx="805400" cy="342061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Layer 2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2270954" y="4625456"/>
            <a:ext cx="805400" cy="342061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Layer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276" y="5304249"/>
            <a:ext cx="196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Spatial data storage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73575" y="5291020"/>
            <a:ext cx="2609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preparation &amp; analysis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8952" y="5304249"/>
            <a:ext cx="2991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Produce map or table as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18457" y="3571876"/>
            <a:ext cx="526377" cy="423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18457" y="4143457"/>
            <a:ext cx="361277" cy="216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218457" y="4566709"/>
            <a:ext cx="361277" cy="168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ight Arrow 22"/>
          <p:cNvSpPr/>
          <p:nvPr/>
        </p:nvSpPr>
        <p:spPr>
          <a:xfrm rot="20486013">
            <a:off x="1816928" y="4018792"/>
            <a:ext cx="238802" cy="323556"/>
          </a:xfrm>
          <a:prstGeom prst="rightArrow">
            <a:avLst/>
          </a:prstGeom>
          <a:solidFill>
            <a:srgbClr val="F886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0486013">
            <a:off x="5492424" y="4089991"/>
            <a:ext cx="238802" cy="323556"/>
          </a:xfrm>
          <a:prstGeom prst="rightArrow">
            <a:avLst/>
          </a:prstGeom>
          <a:solidFill>
            <a:srgbClr val="F886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134242">
            <a:off x="5458569" y="4594420"/>
            <a:ext cx="200402" cy="379606"/>
          </a:xfrm>
          <a:prstGeom prst="rightArrow">
            <a:avLst/>
          </a:prstGeom>
          <a:solidFill>
            <a:srgbClr val="F886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87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16526</TotalTime>
  <Words>852</Words>
  <Application>Microsoft Macintosh PowerPoint</Application>
  <PresentationFormat>On-screen Show (16:10)</PresentationFormat>
  <Paragraphs>173</Paragraphs>
  <Slides>21</Slides>
  <Notes>18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Adjacency</vt:lpstr>
      <vt:lpstr> Introduction to Spatial analysis with R</vt:lpstr>
      <vt:lpstr>Intro to spatial analysis</vt:lpstr>
      <vt:lpstr>Observation: e.g. habitat loss</vt:lpstr>
      <vt:lpstr>Prediction: Species Distribution modeling</vt:lpstr>
      <vt:lpstr>Prediction: SDM &amp; climate</vt:lpstr>
      <vt:lpstr>Tracking</vt:lpstr>
      <vt:lpstr>Slide 7</vt:lpstr>
      <vt:lpstr>Animated data</vt:lpstr>
      <vt:lpstr>What is the underlying “spatial analysis”: </vt:lpstr>
      <vt:lpstr>Most important concept: how to not mess my analysis up</vt:lpstr>
      <vt:lpstr>This is what you learn today</vt:lpstr>
      <vt:lpstr>Earth = Orange peel</vt:lpstr>
      <vt:lpstr>Slide 13</vt:lpstr>
      <vt:lpstr>Angle, distance, area, direction</vt:lpstr>
      <vt:lpstr>Projection</vt:lpstr>
      <vt:lpstr>Overlay details matter!</vt:lpstr>
      <vt:lpstr>Data types &amp; resolution: Raster</vt:lpstr>
      <vt:lpstr>Spatial scale</vt:lpstr>
      <vt:lpstr>Data types &amp; resolution: Vector</vt:lpstr>
      <vt:lpstr>Keep in mind:</vt:lpstr>
      <vt:lpstr>Online data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blocks time</dc:title>
  <dc:creator>Jutta Beher</dc:creator>
  <cp:lastModifiedBy>David Wilkinson</cp:lastModifiedBy>
  <cp:revision>92</cp:revision>
  <dcterms:created xsi:type="dcterms:W3CDTF">2019-07-08T03:12:47Z</dcterms:created>
  <dcterms:modified xsi:type="dcterms:W3CDTF">2019-07-29T05:24:11Z</dcterms:modified>
</cp:coreProperties>
</file>